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  <p:sldMasterId id="2147483935" r:id="rId2"/>
  </p:sldMasterIdLst>
  <p:notesMasterIdLst>
    <p:notesMasterId r:id="rId24"/>
  </p:notesMasterIdLst>
  <p:sldIdLst>
    <p:sldId id="256" r:id="rId3"/>
    <p:sldId id="269" r:id="rId4"/>
    <p:sldId id="270" r:id="rId5"/>
    <p:sldId id="271" r:id="rId6"/>
    <p:sldId id="272" r:id="rId7"/>
    <p:sldId id="273" r:id="rId8"/>
    <p:sldId id="295" r:id="rId9"/>
    <p:sldId id="274" r:id="rId10"/>
    <p:sldId id="296" r:id="rId11"/>
    <p:sldId id="275" r:id="rId12"/>
    <p:sldId id="276" r:id="rId13"/>
    <p:sldId id="277" r:id="rId14"/>
    <p:sldId id="278" r:id="rId15"/>
    <p:sldId id="290" r:id="rId16"/>
    <p:sldId id="297" r:id="rId17"/>
    <p:sldId id="284" r:id="rId18"/>
    <p:sldId id="291" r:id="rId19"/>
    <p:sldId id="293" r:id="rId20"/>
    <p:sldId id="294" r:id="rId21"/>
    <p:sldId id="281" r:id="rId22"/>
    <p:sldId id="2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509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5A1B9-97A7-4FFE-A81D-8FC1396DA4A9}" type="datetimeFigureOut">
              <a:rPr lang="ru-RU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0EE335-7FF5-492F-AE9F-F7CF7C4F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30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59809-0F0D-483C-808B-9162B9724D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32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77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91ED-375F-4D67-985D-2390000233E1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AB27-7995-41CD-9245-E2C01026B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7C8B-16F6-4ED3-BD45-C08E970A3B0A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8BE0-200D-4B44-9A4F-4BC463322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C45C-2087-469E-B71C-AEECA77DF8D5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F6BC-EE12-4279-9D3A-6D9BFE7D3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691ED-375F-4D67-985D-2390000233E1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AB27-7995-41CD-9245-E2C01026B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A1C30-E99C-4875-B001-B1D63C5AA106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248D4-186B-4C78-A01C-1D745453F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E55A6-84E9-4915-8729-1190DDA2BA9C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4970E-5E32-439E-9309-BD1E1FF272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76035-6D6F-4797-9331-BB805E37158E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BCE34-1CA3-4E1B-8AFF-8D6A704FF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28FB1-4494-41E6-A2F7-3CBB1739C9F2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3F5EB-2E94-43E3-92BB-FB39F3C46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5A184-87B4-46EB-8C0B-26204945DC07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8ADD5-36C8-44D4-AFBE-E2313504F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00DE9-004F-4D5F-9DCB-A126C08A0558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36E8E-221E-4ED5-BDD0-32A731930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CCD3F-4D7E-45CD-8B15-B82B9036E811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D9AB5-3CCE-4485-976A-CE71DDA1C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A1C30-E99C-4875-B001-B1D63C5AA106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48D4-186B-4C78-A01C-1D745453F2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9DD10-4CF6-4632-AF3C-2126F731CDED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8E66D-D240-4F7B-BDA9-8B2F9EECB1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47C8B-16F6-4ED3-BD45-C08E970A3B0A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78BE0-200D-4B44-9A4F-4BC463322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7C45C-2087-469E-B71C-AEECA77DF8D5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9F6BC-EE12-4279-9D3A-6D9BFE7D3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55A6-84E9-4915-8729-1190DDA2BA9C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970E-5E32-439E-9309-BD1E1FF272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6035-6D6F-4797-9331-BB805E37158E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CE34-1CA3-4E1B-8AFF-8D6A704FF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28FB1-4494-41E6-A2F7-3CBB1739C9F2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F5EB-2E94-43E3-92BB-FB39F3C46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A184-87B4-46EB-8C0B-26204945DC07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ADD5-36C8-44D4-AFBE-E2313504F9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0DE9-004F-4D5F-9DCB-A126C08A0558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6E8E-221E-4ED5-BDD0-32A731930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CD3F-4D7E-45CD-8B15-B82B9036E811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9AB5-3CCE-4485-976A-CE71DDA1C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DD10-4CF6-4632-AF3C-2126F731CDED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E66D-D240-4F7B-BDA9-8B2F9EECB1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0BEE9DF-E9CF-4000-9E41-3C09A99F37A6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AEF9B7-AB80-4E98-8536-D146E7380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BEE9DF-E9CF-4000-9E41-3C09A99F37A6}" type="datetimeFigureOut">
              <a:rPr lang="ru-RU" smtClean="0"/>
              <a:pPr>
                <a:defRPr/>
              </a:pPr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AEF9B7-AB80-4E98-8536-D146E7380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file:///F:\&#1096;&#1082;&#1086;&#1083;&#1072;%20&#1080;&#1084;&#1077;&#1085;&#1080;%20&#1084;&#1086;&#1077;&#1075;&#1086;%20&#1087;&#1088;&#1072;&#1076;&#1077;&#1076;&#1072;\&#1052;&#1072;&#1088;&#1082;_&#1041;&#1077;&#1088;&#1085;&#1077;&#1089;_-_&#1046;&#1091;&#1088;&#1072;&#1074;&#1083;&#1080;_(-).mp3" TargetMode="Externa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&#1096;&#1082;&#1086;&#1083;&#1072;%20&#1080;&#1084;&#1077;&#1085;&#1080;%20&#1084;&#1086;&#1077;&#1075;&#1086;%20&#1087;&#1088;&#1072;&#1076;&#1077;&#1076;&#1072;\&#1052;&#1072;&#1088;&#1082;_&#1041;&#1077;&#1088;&#1085;&#1077;&#1089;_-_&#1046;&#1091;&#1088;&#1072;&#1074;&#1083;&#1080;_(-)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арк_Бернес_-_Журавли_(-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86182" y="571480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имени моего прадеда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34400" cy="7397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E0543"/>
                </a:solidFill>
              </a:rPr>
              <a:t>Танки не прошли</a:t>
            </a:r>
            <a:r>
              <a:rPr lang="ru-RU" b="1" dirty="0" smtClean="0">
                <a:solidFill>
                  <a:srgbClr val="2A373D"/>
                </a:solidFill>
              </a:rPr>
              <a:t> </a:t>
            </a:r>
            <a:br>
              <a:rPr lang="ru-RU" b="1" dirty="0" smtClean="0">
                <a:solidFill>
                  <a:srgbClr val="2A373D"/>
                </a:solidFill>
              </a:rPr>
            </a:br>
            <a:endParaRPr lang="ru-RU" b="1" dirty="0" smtClean="0">
              <a:solidFill>
                <a:srgbClr val="2A373D"/>
              </a:solidFill>
            </a:endParaRPr>
          </a:p>
        </p:txBody>
      </p:sp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85720" y="785794"/>
            <a:ext cx="83534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В том бою Исаков был тяжело ранен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лечения в госпитале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закончил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школу младших командиров и вернулся в свой полк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воевать долго не пришлось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августа 1943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бою получил смертельное ранение.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Вылечить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не удалось. Похоронен в г.Россошь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Воронежской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области.                                             </a:t>
            </a:r>
          </a:p>
        </p:txBody>
      </p:sp>
      <p:pic>
        <p:nvPicPr>
          <p:cNvPr id="27651" name="Picture 6" descr="0_93aa5_c6c14b5c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8750672" cy="4143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/>
          <p:cNvSpPr>
            <a:spLocks noGrp="1"/>
          </p:cNvSpPr>
          <p:nvPr>
            <p:ph type="title"/>
          </p:nvPr>
        </p:nvSpPr>
        <p:spPr>
          <a:xfrm>
            <a:off x="857224" y="142852"/>
            <a:ext cx="7531126" cy="876323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0E0543"/>
                </a:solidFill>
              </a:rPr>
              <a:t>Награда нашла своего героя!</a:t>
            </a:r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785786" y="1071546"/>
            <a:ext cx="40719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гвардейцев-широнинцев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наградили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орденом Ленина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медалью «Золотая Звезда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Однако не все герои получили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награду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сразу. Василий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Леонтьевич так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не узнал,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ему,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Исхакову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Виктору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Лазаревичу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ошибочно значилось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18 мая 1943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было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присвоено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Советского Союза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Уточнение Президиум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Верховного Совета внес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Указ в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1965 году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eaLnBrk="0" hangingPunct="0">
              <a:spcBef>
                <a:spcPts val="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Золотая звезда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Героя Хранится в музее обороны,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грамота – в нашей школе.</a:t>
            </a:r>
          </a:p>
        </p:txBody>
      </p:sp>
      <p:sp>
        <p:nvSpPr>
          <p:cNvPr id="28675" name="AutoShape 8" descr="Order of Lenin type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AutoShape 10" descr="Order of Lenin type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AutoShape 12" descr="Order of Lenin type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AutoShape 14" descr="Order of Lenin type4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AutoShape 18" descr="Hero of the USSR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Рисунок 9" descr="51138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274" y="2071678"/>
            <a:ext cx="4001481" cy="4572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Навеки в памяти людей</a:t>
            </a:r>
          </a:p>
        </p:txBody>
      </p:sp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928695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/>
              <a:t>В 1965 году в память о подвиге В.Л.Исакову в центре села был поставлен обелиск.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>
              <a:solidFill>
                <a:srgbClr val="0E0543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00" dirty="0" smtClean="0">
              <a:solidFill>
                <a:srgbClr val="0E0543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00" dirty="0" smtClean="0">
              <a:solidFill>
                <a:srgbClr val="0E0543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29699" name="Picture 4" descr="IMG_20141208_0001(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182492" cy="4286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YLGbjmNrtJk.jpg"/>
          <p:cNvPicPr>
            <a:picLocks noChangeAspect="1"/>
          </p:cNvPicPr>
          <p:nvPr/>
        </p:nvPicPr>
        <p:blipFill>
          <a:blip r:embed="rId3"/>
          <a:srcRect l="7843" t="17648" r="13726" b="17646"/>
          <a:stretch>
            <a:fillRect/>
          </a:stretch>
        </p:blipFill>
        <p:spPr>
          <a:xfrm>
            <a:off x="4643438" y="2214554"/>
            <a:ext cx="4026505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>
          <a:xfrm>
            <a:off x="611188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Одна из улиц носит название Исакова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50825" y="1484313"/>
            <a:ext cx="660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.</a:t>
            </a:r>
          </a:p>
        </p:txBody>
      </p:sp>
      <p:pic>
        <p:nvPicPr>
          <p:cNvPr id="30723" name="Picture 5" descr="IMG_20150121_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249735" cy="5022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C:\фото\фото\PIC_0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357718" cy="5072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323850" y="214290"/>
            <a:ext cx="8569325" cy="171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В 1990 году на здании школы установлена мемориальная доска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Школе присвоено звание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имени Героя Советского Союза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Исакова Василия Леонтьевича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      </a:t>
            </a:r>
          </a:p>
        </p:txBody>
      </p:sp>
      <p:pic>
        <p:nvPicPr>
          <p:cNvPr id="5" name="Рисунок 4" descr="мемориальная дос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8858312" cy="4857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3643306" cy="17859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2016 году на дом, в котором жил Исаков В.Л. Была установлена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мемориальная доска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IRjGhnXt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85728"/>
            <a:ext cx="4435964" cy="3326973"/>
          </a:xfrm>
        </p:spPr>
      </p:pic>
      <p:pic>
        <p:nvPicPr>
          <p:cNvPr id="5" name="Рисунок 4" descr="TN5k_2owL3E.jpg"/>
          <p:cNvPicPr>
            <a:picLocks noChangeAspect="1"/>
          </p:cNvPicPr>
          <p:nvPr/>
        </p:nvPicPr>
        <p:blipFill>
          <a:blip r:embed="rId3"/>
          <a:srcRect t="6818" r="19886" b="29546"/>
          <a:stretch>
            <a:fillRect/>
          </a:stretch>
        </p:blipFill>
        <p:spPr>
          <a:xfrm>
            <a:off x="285720" y="3500438"/>
            <a:ext cx="5156293" cy="30718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7850188" cy="936625"/>
          </a:xfrm>
          <a:ln>
            <a:noFill/>
          </a:ln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Поездка в Тарановку</a:t>
            </a:r>
          </a:p>
        </p:txBody>
      </p:sp>
      <p:pic>
        <p:nvPicPr>
          <p:cNvPr id="32770" name="Picture 4" descr="IMG_20150121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857784" cy="5726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57818" y="1142984"/>
            <a:ext cx="321471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400" dirty="0"/>
              <a:t> </a:t>
            </a:r>
            <a:r>
              <a:rPr lang="ru-RU" sz="24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Сестре Героя Анне Леонтьевне довелось побывать на месте подвига брата по приглашению сотрудников  Тарановского музея.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1986 году ученики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нашей школы также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побывали в Тарановке: посетили  место боя,  школьный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возложили цветы на братскую могилу.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В зале Тарановского музея</a:t>
            </a:r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1042988" y="1628775"/>
            <a:ext cx="7793037" cy="44942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     </a:t>
            </a:r>
          </a:p>
        </p:txBody>
      </p:sp>
      <p:pic>
        <p:nvPicPr>
          <p:cNvPr id="33795" name="Picture 5" descr="http://excurskharkov.narod.ru/1/taranovkasokolovo.files/P101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8640762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Картина «Бой </a:t>
            </a:r>
            <a:r>
              <a:rPr lang="ru-RU" sz="3600" b="1" dirty="0" err="1" smtClean="0">
                <a:solidFill>
                  <a:schemeClr val="tx1"/>
                </a:solidFill>
              </a:rPr>
              <a:t>широнинцев</a:t>
            </a:r>
            <a:r>
              <a:rPr lang="ru-RU" sz="3600" b="1" dirty="0" smtClean="0">
                <a:solidFill>
                  <a:schemeClr val="tx1"/>
                </a:solidFill>
              </a:rPr>
              <a:t>» </a:t>
            </a:r>
            <a:r>
              <a:rPr lang="ru-RU" sz="3600" b="1" dirty="0" smtClean="0">
                <a:solidFill>
                  <a:schemeClr val="tx1"/>
                </a:solidFill>
              </a:rPr>
              <a:t>в музее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301625" y="2349500"/>
            <a:ext cx="8534400" cy="37734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  </a:t>
            </a:r>
          </a:p>
        </p:txBody>
      </p:sp>
      <p:pic>
        <p:nvPicPr>
          <p:cNvPr id="34819" name="Picture 5" descr="http://excurskharkov.narod.ru/1/taranovkasokolovo.files/P101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3787" cy="49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В зале Тарановского музея</a:t>
            </a:r>
          </a:p>
        </p:txBody>
      </p:sp>
      <p:sp>
        <p:nvSpPr>
          <p:cNvPr id="3584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</a:t>
            </a:r>
          </a:p>
        </p:txBody>
      </p:sp>
      <p:pic>
        <p:nvPicPr>
          <p:cNvPr id="35843" name="Picture 5" descr="http://excurskharkov.narod.ru/1/taranovkasokolovo.files/P101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816975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>
          <a:xfrm>
            <a:off x="-285784" y="357166"/>
            <a:ext cx="6643734" cy="5968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b="1" dirty="0" smtClean="0">
                <a:solidFill>
                  <a:schemeClr val="tx1"/>
                </a:solidFill>
              </a:rPr>
              <a:t>Мои</a:t>
            </a:r>
            <a:r>
              <a:rPr lang="ru-RU" sz="4400" b="1" dirty="0" smtClean="0">
                <a:solidFill>
                  <a:srgbClr val="0E0543"/>
                </a:solidFill>
              </a:rPr>
              <a:t> корни</a:t>
            </a:r>
          </a:p>
        </p:txBody>
      </p:sp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571471" y="1484313"/>
            <a:ext cx="4000529" cy="487364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Исаков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Василий Леонтьевич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доводится мне двоюродным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прадедом по материнской линии.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Родился в селе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Турмасово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Козловского уезда в 1916 году.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тифа молодым умер отец.                                  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Мать - Прасковья Яковлевна одна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воспитывала детей.</a:t>
            </a:r>
          </a:p>
          <a:p>
            <a:pPr eaLnBrk="1" hangingPunct="1"/>
            <a:endParaRPr lang="ru-RU" sz="2300" dirty="0" smtClean="0"/>
          </a:p>
        </p:txBody>
      </p:sp>
      <p:pic>
        <p:nvPicPr>
          <p:cNvPr id="18435" name="Picture 7" descr="IMG_20150121_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4216131" cy="56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857784" cy="865188"/>
          </a:xfrm>
        </p:spPr>
        <p:txBody>
          <a:bodyPr>
            <a:noAutofit/>
          </a:bodyPr>
          <a:lstStyle/>
          <a:p>
            <a:pPr eaLnBrk="1" hangingPunct="1"/>
            <a:r>
              <a:rPr lang="ru-RU" sz="1900" dirty="0" smtClean="0">
                <a:solidFill>
                  <a:schemeClr val="tx1"/>
                </a:solidFill>
              </a:rPr>
              <a:t>В Харькове в названиях двух улиц увековечена память о бесстрашном взводе: одна из них носит   название   Гвардейцев  </a:t>
            </a:r>
            <a:r>
              <a:rPr lang="ru-RU" sz="1900" dirty="0" err="1" smtClean="0">
                <a:solidFill>
                  <a:schemeClr val="tx1"/>
                </a:solidFill>
              </a:rPr>
              <a:t>Широнинцев</a:t>
            </a:r>
            <a:r>
              <a:rPr lang="ru-RU" sz="1900" dirty="0" smtClean="0">
                <a:solidFill>
                  <a:schemeClr val="tx1"/>
                </a:solidFill>
              </a:rPr>
              <a:t>, другая - Петра  </a:t>
            </a:r>
            <a:r>
              <a:rPr lang="ru-RU" sz="1900" dirty="0" err="1" smtClean="0">
                <a:solidFill>
                  <a:schemeClr val="tx1"/>
                </a:solidFill>
              </a:rPr>
              <a:t>Широнина</a:t>
            </a:r>
            <a:r>
              <a:rPr lang="ru-RU" sz="19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                                   </a:t>
            </a:r>
          </a:p>
        </p:txBody>
      </p:sp>
      <p:pic>
        <p:nvPicPr>
          <p:cNvPr id="36867" name="Picture 4" descr="ShironinPetrNikolay_bust2__Hark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0157" cy="5000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3341681" cy="24860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dirty="0" smtClean="0">
                <a:solidFill>
                  <a:schemeClr val="tx1"/>
                </a:solidFill>
              </a:rPr>
              <a:t>В Харьковской библиотеке в 2014 году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прошла презентация новой книги историков Харькова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chemeClr val="tx1"/>
                </a:solidFill>
              </a:rPr>
              <a:t>В.Вохмянина</a:t>
            </a:r>
            <a:r>
              <a:rPr lang="ru-RU" sz="2000" b="1" dirty="0" smtClean="0">
                <a:solidFill>
                  <a:schemeClr val="tx1"/>
                </a:solidFill>
              </a:rPr>
              <a:t> и А. Парамонова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«</a:t>
            </a:r>
            <a:r>
              <a:rPr lang="ru-RU" sz="2000" b="1" dirty="0" err="1" smtClean="0">
                <a:solidFill>
                  <a:schemeClr val="tx1"/>
                </a:solidFill>
              </a:rPr>
              <a:t>Широнинцы</a:t>
            </a:r>
            <a:r>
              <a:rPr lang="ru-RU" sz="2000" b="1" dirty="0" smtClean="0">
                <a:solidFill>
                  <a:schemeClr val="tx1"/>
                </a:solidFill>
              </a:rPr>
              <a:t>: подвиг без цензуры»</a:t>
            </a: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</a:t>
            </a:r>
          </a:p>
        </p:txBody>
      </p:sp>
      <p:pic>
        <p:nvPicPr>
          <p:cNvPr id="37891" name="Picture 5" descr="&amp;SHcy;&amp;icy;&amp;rcy;&amp;ocy;&amp;ncy;&amp;icy;&amp;ncy;&amp;tscy;&amp;ycy;: &amp;pcy;&amp;ocy;&amp;dcy;&amp;vcy;&amp;icy;&amp;gcy; &amp;bcy;&amp;iecy;&amp;zcy; &amp;tscy;&amp;iecy;&amp;ncy;&amp;zcy;&amp;ucy;&amp;rcy;&amp;ycy; / &amp;Vcy;. &amp;Kcy;. &amp;Vcy;&amp;ocy;&amp;khcy;&amp;mcy;&amp;yacy;&amp;ncy;&amp;icy;&amp;ncy;, &amp;Acy;. &amp;Fcy;. &amp;Pcy;&amp;acy;&amp;rcy;&amp;acy;&amp;mcy;&amp;ocy;&amp;ncy;&amp;ocy;&amp;vcy;. - 2014. – 120 &amp;scy;.: &amp;icy;&amp;l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6534" y="1071546"/>
            <a:ext cx="4448684" cy="5380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2700338" y="333375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E0543"/>
                </a:solidFill>
                <a:latin typeface="+mj-lt"/>
              </a:rPr>
              <a:t>До войны…</a:t>
            </a:r>
          </a:p>
        </p:txBody>
      </p:sp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714348" y="1357298"/>
            <a:ext cx="7632700" cy="43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400" dirty="0" smtClean="0">
                <a:solidFill>
                  <a:srgbClr val="0E0543"/>
                </a:solidFill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Василий окончил только 4 класса школы. Надо было помогать матери и он пошел работать садоводом в дом отдыха «Снежки». Затем окончил курсы трактористов и комбайнеров и  трудился колхозным механизатором. 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1937-1940 гг. проходил срочную службу в Киевском военном округе. После увольнения в запас в 1940 году Василий Исаков работал диспетчером на станции Кочетовка.                                         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ru-RU" sz="2400" dirty="0">
              <a:solidFill>
                <a:srgbClr val="0E0543"/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400" dirty="0">
                <a:solidFill>
                  <a:srgbClr val="0E0543"/>
                </a:solidFill>
              </a:rPr>
              <a:t>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>
          <a:xfrm>
            <a:off x="0" y="500042"/>
            <a:ext cx="6913563" cy="48261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dirty="0" smtClean="0">
                <a:solidFill>
                  <a:srgbClr val="0E0543"/>
                </a:solidFill>
              </a:rPr>
              <a:t>Вставай, страна огромная…</a:t>
            </a:r>
            <a:r>
              <a:rPr lang="ru-RU" sz="3200" b="1" dirty="0" smtClean="0">
                <a:solidFill>
                  <a:srgbClr val="7B9899"/>
                </a:solidFill>
                <a:latin typeface="Arial Black" pitchFamily="34" charset="0"/>
              </a:rPr>
              <a:t> </a:t>
            </a:r>
            <a:br>
              <a:rPr lang="ru-RU" sz="3200" b="1" dirty="0" smtClean="0">
                <a:solidFill>
                  <a:srgbClr val="7B9899"/>
                </a:solidFill>
                <a:latin typeface="Arial Black" pitchFamily="34" charset="0"/>
              </a:rPr>
            </a:br>
            <a:endParaRPr lang="ru-RU" sz="3200" b="1" dirty="0" smtClean="0">
              <a:solidFill>
                <a:srgbClr val="7B9899"/>
              </a:solidFill>
              <a:latin typeface="Arial Black" pitchFamily="34" charset="0"/>
            </a:endParaRPr>
          </a:p>
        </p:txBody>
      </p:sp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571472" y="1142984"/>
            <a:ext cx="4143404" cy="5214974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 1942 году Мичуринским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горвоенкоматом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 призван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армию. С января 1942 года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железнодорожных войсках.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августе 1942 года откомандирован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4-ю отдельную лыжную бригаду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Воронежского фронта.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январских боев на Дону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вскоре попал в 78-й гвардейский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стрелковый полк.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500" dirty="0" smtClean="0"/>
          </a:p>
        </p:txBody>
      </p:sp>
      <p:pic>
        <p:nvPicPr>
          <p:cNvPr id="5" name="Рисунок 4" descr="IMG_20190507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54376" y="1389104"/>
            <a:ext cx="6254496" cy="404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250825" y="260350"/>
            <a:ext cx="8642350" cy="1008063"/>
          </a:xfrm>
        </p:spPr>
        <p:txBody>
          <a:bodyPr/>
          <a:lstStyle/>
          <a:p>
            <a:pPr eaLnBrk="1" hangingPunct="1"/>
            <a:r>
              <a:rPr lang="ru-RU" sz="2900" b="1" dirty="0" smtClean="0">
                <a:solidFill>
                  <a:srgbClr val="0E0543"/>
                </a:solidFill>
              </a:rPr>
              <a:t>Массовый героизм в годы Великой Отечественной</a:t>
            </a:r>
          </a:p>
        </p:txBody>
      </p:sp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500034" y="1285860"/>
            <a:ext cx="8001000" cy="492922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годы Великой Отечественной войны бойцы Красной Армии проявили массовый героизм. Но лишь несколько подвигов были отмечены присвоением звания Героя Советского Союза всем участникам боя, павшим и оставшимся в живых. Первым и наиболее известным стал бой 28 героев-панфиловцев – группы истребителей танков под командованием младшего политрука В. Г.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Клочкова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16 ноября 1941 года у разъезда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Дубосеково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Москвой.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На территории Украины таких подвигов было совершено два. 2 марта 1943 года – бой 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гвардейцев-широнинцев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1-го взвода 8-й роты 78-го гвардейского стрелкового полка 25-й гвардейской стрелковой дивизии у станции Тарановка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Змиевского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Харьковской области. И 26-28 марта 1944 года – бои Николаевского десанта, 68 моряков 384-го отдельного батальона морской пехоты, саперов и связистов под командованием ст. лейтенанта К. Ф. Ольшанского 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2857488" y="214290"/>
            <a:ext cx="2828916" cy="725470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rgbClr val="0E0543"/>
                </a:solidFill>
              </a:rPr>
              <a:t>1943 год…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785786" y="928670"/>
            <a:ext cx="457203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dirty="0">
                <a:solidFill>
                  <a:srgbClr val="0E054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Сталинградского сражения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Красная Армия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перешла в наступление, в ходе которого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Харькову. Немцы создали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мощную группировку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юго-западнее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города. 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значительно превосходила советские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войска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численности и по количеству боевой техники.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Село Тарановка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Харьковом было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важным пунктом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овладев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немецкие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войска могли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выйти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городу не только с запада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севера,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юга.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78-й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гвардейский полк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25-й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гвардейской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стрелковой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дивизии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который входил взвод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лейтенанта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Широнина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оборонял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позиции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железнодорожного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переезда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 descr="1296541336_20-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500174"/>
            <a:ext cx="3431360" cy="4295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785918" y="571480"/>
            <a:ext cx="6143668" cy="6429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Место переезда</a:t>
            </a:r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 </a:t>
            </a:r>
          </a:p>
        </p:txBody>
      </p:sp>
      <p:pic>
        <p:nvPicPr>
          <p:cNvPr id="23555" name="Picture 5" descr="http://excurskharkov.narod.ru/1/taranovkasokolovo.files/P101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858048" cy="418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954731" cy="785818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E0543"/>
                </a:solidFill>
              </a:rPr>
              <a:t>Подвиг </a:t>
            </a:r>
            <a:r>
              <a:rPr lang="ru-RU" b="1" dirty="0" err="1" smtClean="0">
                <a:solidFill>
                  <a:srgbClr val="0E0543"/>
                </a:solidFill>
              </a:rPr>
              <a:t>широнинцев</a:t>
            </a:r>
            <a:endParaRPr lang="ru-RU" b="1" dirty="0" smtClean="0">
              <a:solidFill>
                <a:srgbClr val="0E0543"/>
              </a:solidFill>
            </a:endParaRP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85785" y="1214423"/>
            <a:ext cx="7500991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400" dirty="0" smtClean="0">
                <a:solidFill>
                  <a:srgbClr val="0E0543"/>
                </a:solidFill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Взвод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оборонял позиции у железнодорожного переезда в районе села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период со 2 по 6 марта 1943 года взвод выдержал несколько боёв за переезд. 5 марта противник предпринял самую мощную попытку захватить переезд с тем, чтобы на занятые позиции могли выйти бронепоезда для обстрела Харькова.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Позиции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взвода атаковали 35 немецких танков и бронемашин. Единственное 45-миллиметровое орудие, имевшееся во взводе, было уничтожено в первые минуты боя, однако бойцы огнём из противотанковых ружей, гранатами и бутылками с зажигательной смесью уничтожили 16 танков и бронемашин, и огнём из пулемётов и пистолетов-пулемётов уничтожили свыше 100 солдат противника. Несколько бойцов взвода бросились с гранатами под вражеские танки, жертвуя своими жизнями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ходе ожесточённого боя большая часть взвода погибла. В живых осталось только 6 человек.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9858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301625" y="1989138"/>
            <a:ext cx="8534400" cy="41338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               </a:t>
            </a:r>
          </a:p>
        </p:txBody>
      </p:sp>
      <p:pic>
        <p:nvPicPr>
          <p:cNvPr id="26627" name="Picture 5" descr="http://excurskharkov.narod.ru/1/taranovkasokolovo.files/P101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3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514351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Монумент на месте переезда,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где совершили</a:t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свой подвиг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Гвардейцы-Широнинцы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3u4naMc64a_hjL9InKQw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ablon_vo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430</Words>
  <Application>Microsoft Office PowerPoint</Application>
  <PresentationFormat>Экран (4:3)</PresentationFormat>
  <Paragraphs>109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EK3u4naMc64a_hjL9InKQw</vt:lpstr>
      <vt:lpstr>shablon_vov</vt:lpstr>
      <vt:lpstr>Слайд 1</vt:lpstr>
      <vt:lpstr>Мои корни</vt:lpstr>
      <vt:lpstr>Слайд 3</vt:lpstr>
      <vt:lpstr>Вставай, страна огромная…  </vt:lpstr>
      <vt:lpstr>Массовый героизм в годы Великой Отечественной</vt:lpstr>
      <vt:lpstr>1943 год…</vt:lpstr>
      <vt:lpstr>Место переезда</vt:lpstr>
      <vt:lpstr>Подвиг широнинцев</vt:lpstr>
      <vt:lpstr>        </vt:lpstr>
      <vt:lpstr>Танки не прошли  </vt:lpstr>
      <vt:lpstr>Награда нашла своего героя!</vt:lpstr>
      <vt:lpstr>Навеки в памяти людей</vt:lpstr>
      <vt:lpstr>Одна из улиц носит название Исакова</vt:lpstr>
      <vt:lpstr>В 1990 году на здании школы установлена мемориальная доска.  Школе присвоено звание  имени Героя Советского Союза   Исакова Василия Леонтьевича</vt:lpstr>
      <vt:lpstr>В 2016 году на дом, в котором жил Исаков В.Л. Была установлена мемориальная доска </vt:lpstr>
      <vt:lpstr>Поездка в Тарановку</vt:lpstr>
      <vt:lpstr>В зале Тарановского музея</vt:lpstr>
      <vt:lpstr>Картина «Бой широнинцев» в музее</vt:lpstr>
      <vt:lpstr>В зале Тарановского музея</vt:lpstr>
      <vt:lpstr>В Харькове в названиях двух улиц увековечена память о бесстрашном взводе: одна из них носит   название   Гвардейцев  Широнинцев, другая - Петра  Широнина.</vt:lpstr>
      <vt:lpstr>В Харьковской библиотеке в 2014 году  прошла презентация новой книги историков Харькова  В.Вохмянина и А. Парамонова  «Широнинцы: подвиг без цензуры»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беспризорность и безнадзорность</dc:title>
  <dc:creator>фвьшт</dc:creator>
  <cp:lastModifiedBy>Пользователь Windows</cp:lastModifiedBy>
  <cp:revision>107</cp:revision>
  <dcterms:created xsi:type="dcterms:W3CDTF">2013-02-13T17:13:53Z</dcterms:created>
  <dcterms:modified xsi:type="dcterms:W3CDTF">2019-05-07T08:04:14Z</dcterms:modified>
</cp:coreProperties>
</file>