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4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8795" y="1088801"/>
            <a:ext cx="7216416" cy="2660824"/>
          </a:xfrm>
        </p:spPr>
        <p:txBody>
          <a:bodyPr rtlCol="0">
            <a:normAutofit fontScale="90000"/>
          </a:bodyPr>
          <a:lstStyle/>
          <a:p>
            <a:pPr rtl="0"/>
            <a:r>
              <a:rPr lang="ru" sz="5400" b="1" dirty="0" smtClean="0">
                <a:solidFill>
                  <a:schemeClr val="accent2"/>
                </a:solidFill>
              </a:rPr>
              <a:t>    Мастер-класс</a:t>
            </a:r>
            <a:br>
              <a:rPr lang="ru" sz="5400" b="1" dirty="0" smtClean="0">
                <a:solidFill>
                  <a:schemeClr val="accent2"/>
                </a:solidFill>
              </a:rPr>
            </a:br>
            <a:r>
              <a:rPr lang="ru" sz="5400" b="1" dirty="0" smtClean="0">
                <a:solidFill>
                  <a:schemeClr val="accent2"/>
                </a:solidFill>
              </a:rPr>
              <a:t/>
            </a:r>
            <a:br>
              <a:rPr lang="ru" sz="5400" b="1" dirty="0" smtClean="0">
                <a:solidFill>
                  <a:schemeClr val="accent2"/>
                </a:solidFill>
              </a:rPr>
            </a:br>
            <a:r>
              <a:rPr lang="ru" sz="5400" b="1" dirty="0" smtClean="0"/>
              <a:t>«Загадка</a:t>
            </a:r>
            <a:r>
              <a:rPr lang="ru" sz="5400" dirty="0" smtClean="0"/>
              <a:t> </a:t>
            </a:r>
            <a:r>
              <a:rPr lang="ru" sz="5400" b="1" dirty="0" smtClean="0"/>
              <a:t>как</a:t>
            </a:r>
            <a:r>
              <a:rPr lang="ru" sz="5400" dirty="0" smtClean="0"/>
              <a:t> </a:t>
            </a:r>
            <a:r>
              <a:rPr lang="ru" sz="5400" b="1" dirty="0" smtClean="0"/>
              <a:t>средство</a:t>
            </a:r>
            <a:r>
              <a:rPr lang="ru" sz="5400" dirty="0" smtClean="0"/>
              <a:t> </a:t>
            </a:r>
            <a:r>
              <a:rPr lang="ru" sz="5400" b="1" dirty="0" smtClean="0"/>
              <a:t>развития</a:t>
            </a:r>
            <a:r>
              <a:rPr lang="ru" sz="5400" dirty="0" smtClean="0"/>
              <a:t> </a:t>
            </a:r>
            <a:r>
              <a:rPr lang="ru" sz="5400" b="1" dirty="0" smtClean="0"/>
              <a:t>речи</a:t>
            </a:r>
            <a:r>
              <a:rPr lang="ru" sz="5400" dirty="0" smtClean="0"/>
              <a:t> </a:t>
            </a:r>
            <a:r>
              <a:rPr lang="ru" sz="5400" b="1" dirty="0" smtClean="0"/>
              <a:t>дошкольников»</a:t>
            </a:r>
            <a:endParaRPr lang="ru" sz="5400" b="1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70" y="2468450"/>
            <a:ext cx="9455799" cy="196188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5.Вставка «слов-связки»- КАК, НО.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Составление загадки о расчёске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sz="5300" b="1" dirty="0" smtClean="0">
                <a:solidFill>
                  <a:schemeClr val="accent2"/>
                </a:solidFill>
              </a:rPr>
              <a:t>ЗАГАДКА</a:t>
            </a:r>
            <a:r>
              <a:rPr lang="ru-RU" dirty="0"/>
              <a:t/>
            </a:r>
            <a:br>
              <a:rPr lang="ru-RU" dirty="0"/>
            </a:br>
            <a:r>
              <a:rPr lang="ru-RU" sz="4900" dirty="0" smtClean="0"/>
              <a:t>Что это?</a:t>
            </a:r>
            <a:br>
              <a:rPr lang="ru-RU" sz="4900" dirty="0" smtClean="0"/>
            </a:br>
            <a:r>
              <a:rPr lang="ru-RU" sz="4900" dirty="0" smtClean="0"/>
              <a:t>Как забор, но нельзя лазить.</a:t>
            </a:r>
            <a:br>
              <a:rPr lang="ru-RU" sz="4900" dirty="0" smtClean="0"/>
            </a:br>
            <a:r>
              <a:rPr lang="ru-RU" sz="4900" dirty="0" smtClean="0"/>
              <a:t>Как пила, но не пилит.</a:t>
            </a:r>
            <a:br>
              <a:rPr lang="ru-RU" sz="4900" dirty="0" smtClean="0"/>
            </a:br>
            <a:r>
              <a:rPr lang="ru-RU" sz="4900" dirty="0" smtClean="0"/>
              <a:t>Как трава, но не растёт.</a:t>
            </a:r>
            <a:endParaRPr lang="ru-RU" sz="4900" dirty="0"/>
          </a:p>
        </p:txBody>
      </p:sp>
      <p:pic>
        <p:nvPicPr>
          <p:cNvPr id="1028" name="Picture 4" descr="https://xn--80aebeg2aonabeqhmp.xn--p1ai/wa-data/public/shop/products/39/22/62239/images/325546/325546.9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786" y="2116169"/>
            <a:ext cx="2666440" cy="266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6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2756" y="410312"/>
            <a:ext cx="6480781" cy="956660"/>
          </a:xfrm>
        </p:spPr>
        <p:txBody>
          <a:bodyPr/>
          <a:lstStyle/>
          <a:p>
            <a:r>
              <a:rPr lang="ru-RU" sz="4800" dirty="0" smtClean="0"/>
              <a:t>2 СПОСОБ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29238" y="1366972"/>
            <a:ext cx="6400801" cy="914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1.Составление опорной таблицы вида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688815"/>
              </p:ext>
            </p:extLst>
          </p:nvPr>
        </p:nvGraphicFramePr>
        <p:xfrm>
          <a:off x="2176530" y="1893194"/>
          <a:ext cx="7547021" cy="55379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831565"/>
                <a:gridCol w="3715456"/>
              </a:tblGrid>
              <a:tr h="553792"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sz="2400" dirty="0" smtClean="0"/>
                        <a:t>Какая?(какой?, какое?)»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sz="2400" dirty="0" smtClean="0"/>
                        <a:t>Что такое</a:t>
                      </a:r>
                      <a:r>
                        <a:rPr lang="ru-RU" sz="2400" baseline="0" dirty="0" smtClean="0"/>
                        <a:t> же?»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29238" y="2491220"/>
            <a:ext cx="365888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2.Выбор объекта</a:t>
            </a:r>
          </a:p>
          <a:p>
            <a:r>
              <a:rPr lang="ru-RU" sz="2400" b="1" dirty="0" smtClean="0"/>
              <a:t>               </a:t>
            </a:r>
            <a:r>
              <a:rPr lang="ru-RU" sz="2800" b="1" dirty="0" smtClean="0"/>
              <a:t>Солнце</a:t>
            </a: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85743"/>
              </p:ext>
            </p:extLst>
          </p:nvPr>
        </p:nvGraphicFramePr>
        <p:xfrm>
          <a:off x="2176529" y="3366451"/>
          <a:ext cx="7424672" cy="669701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12336"/>
                <a:gridCol w="3712336"/>
              </a:tblGrid>
              <a:tr h="669701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«Какое?»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«Что такое же?»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8505" y="651605"/>
            <a:ext cx="4862288" cy="8657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3.Заполнение левой части таблицы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8464580"/>
              </p:ext>
            </p:extLst>
          </p:nvPr>
        </p:nvGraphicFramePr>
        <p:xfrm>
          <a:off x="463639" y="2292573"/>
          <a:ext cx="4803820" cy="18763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01910"/>
                <a:gridCol w="2401910"/>
              </a:tblGrid>
              <a:tr h="469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«Какое?»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«Что такое же?»</a:t>
                      </a:r>
                      <a:endParaRPr lang="ru-RU" sz="2000" dirty="0"/>
                    </a:p>
                  </a:txBody>
                  <a:tcPr/>
                </a:tc>
              </a:tr>
              <a:tr h="469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Яркое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9075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000" dirty="0" smtClean="0"/>
                        <a:t>Круглое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0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  Жаркое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64867" y="602302"/>
            <a:ext cx="5110207" cy="96437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4.Заполнение правой части таблицы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3772968"/>
              </p:ext>
            </p:extLst>
          </p:nvPr>
        </p:nvGraphicFramePr>
        <p:xfrm>
          <a:off x="6565516" y="2253937"/>
          <a:ext cx="4909558" cy="19149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54779"/>
                <a:gridCol w="2454779"/>
              </a:tblGrid>
              <a:tr h="478734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000" dirty="0" smtClean="0"/>
                        <a:t>«Какое?»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«Что такое же?»</a:t>
                      </a:r>
                      <a:endParaRPr lang="ru-RU" sz="2000" dirty="0"/>
                    </a:p>
                  </a:txBody>
                  <a:tcPr/>
                </a:tc>
              </a:tr>
              <a:tr h="478734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000" dirty="0" smtClean="0"/>
                        <a:t>Яркое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Лампа</a:t>
                      </a:r>
                      <a:endParaRPr lang="ru-RU" sz="2000" dirty="0"/>
                    </a:p>
                  </a:txBody>
                  <a:tcPr/>
                </a:tc>
              </a:tr>
              <a:tr h="478734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000" dirty="0" smtClean="0"/>
                        <a:t>Круглое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000" dirty="0" smtClean="0"/>
                        <a:t>Колесо</a:t>
                      </a:r>
                      <a:endParaRPr lang="ru-RU" sz="2000" dirty="0"/>
                    </a:p>
                  </a:txBody>
                  <a:tcPr/>
                </a:tc>
              </a:tr>
              <a:tr h="478734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2000" dirty="0" smtClean="0"/>
                        <a:t>Жаркое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 Огонь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21045" y="1546154"/>
            <a:ext cx="128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СОЛНЦЕ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55772" y="1517373"/>
            <a:ext cx="1289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СОЛНЦЕ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314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800" y="515154"/>
            <a:ext cx="5676879" cy="513463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5.Вставка «слов-связки» - </a:t>
            </a:r>
            <a:r>
              <a:rPr lang="ru-RU" dirty="0" smtClean="0">
                <a:solidFill>
                  <a:schemeClr val="tx2"/>
                </a:solidFill>
              </a:rPr>
              <a:t>А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НЕ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129566" y="1749833"/>
            <a:ext cx="5215944" cy="1131813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Загадка: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Что это?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Яркое, а не лампа?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Круглое, а не колесо?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Жаркое, а н огонь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i.ya-webdesign.com/images/glow-vector-sun-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244699"/>
            <a:ext cx="4056845" cy="354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9064" y="15669"/>
            <a:ext cx="7096258" cy="18803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Третий способ</a:t>
            </a:r>
            <a:br>
              <a:rPr lang="ru-RU" dirty="0" smtClean="0"/>
            </a:br>
            <a:r>
              <a:rPr lang="ru-RU" sz="4000" dirty="0" smtClean="0"/>
              <a:t>1.Составление опорной таблицы: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61436" y="2223863"/>
            <a:ext cx="6400801" cy="9144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2.Выбор объекта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3413"/>
              </p:ext>
            </p:extLst>
          </p:nvPr>
        </p:nvGraphicFramePr>
        <p:xfrm>
          <a:off x="3061436" y="1378040"/>
          <a:ext cx="7512120" cy="70104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56060"/>
                <a:gridCol w="3756060"/>
              </a:tblGrid>
              <a:tr h="6439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«Что делает?»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«Кто</a:t>
                      </a:r>
                      <a:r>
                        <a:rPr lang="ru-RU" sz="2000" baseline="0" dirty="0" smtClean="0"/>
                        <a:t> (что) делает такое же действие?»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594307"/>
              </p:ext>
            </p:extLst>
          </p:nvPr>
        </p:nvGraphicFramePr>
        <p:xfrm>
          <a:off x="3019064" y="3371476"/>
          <a:ext cx="7753082" cy="97536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770826"/>
                <a:gridCol w="3982256"/>
              </a:tblGrid>
              <a:tr h="852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«Что делает?»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«Кто</a:t>
                      </a:r>
                      <a:r>
                        <a:rPr lang="ru-RU" sz="2000" baseline="0" dirty="0" smtClean="0"/>
                        <a:t> (что) делает такое же действие?»</a:t>
                      </a:r>
                      <a:endParaRPr lang="ru-RU" sz="2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82614" y="2705778"/>
            <a:ext cx="1308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К</a:t>
            </a:r>
            <a:r>
              <a:rPr lang="ru-RU" sz="3200" dirty="0" smtClean="0"/>
              <a:t>омар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863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7882" y="415344"/>
            <a:ext cx="4938534" cy="8239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3.Заполнение левой части таблицы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1898201"/>
              </p:ext>
            </p:extLst>
          </p:nvPr>
        </p:nvGraphicFramePr>
        <p:xfrm>
          <a:off x="443804" y="2305585"/>
          <a:ext cx="4932612" cy="200253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466306"/>
                <a:gridCol w="2466306"/>
              </a:tblGrid>
              <a:tr h="903397">
                <a:tc>
                  <a:txBody>
                    <a:bodyPr/>
                    <a:lstStyle/>
                    <a:p>
                      <a:r>
                        <a:rPr lang="ru-RU" dirty="0" smtClean="0"/>
                        <a:t>«Что</a:t>
                      </a:r>
                      <a:r>
                        <a:rPr lang="ru-RU" baseline="0" dirty="0" smtClean="0"/>
                        <a:t> делает?»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«Кто (что)</a:t>
                      </a:r>
                      <a:r>
                        <a:rPr lang="ru-RU" baseline="0" dirty="0" smtClean="0"/>
                        <a:t> делает такое же действие?»</a:t>
                      </a:r>
                      <a:endParaRPr lang="ru-RU" dirty="0"/>
                    </a:p>
                  </a:txBody>
                  <a:tcPr/>
                </a:tc>
              </a:tr>
              <a:tr h="366378">
                <a:tc>
                  <a:txBody>
                    <a:bodyPr/>
                    <a:lstStyle/>
                    <a:p>
                      <a:r>
                        <a:rPr lang="ru-RU" dirty="0" smtClean="0"/>
                        <a:t>    Летает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378">
                <a:tc>
                  <a:txBody>
                    <a:bodyPr/>
                    <a:lstStyle/>
                    <a:p>
                      <a:r>
                        <a:rPr lang="ru-RU" dirty="0" smtClean="0"/>
                        <a:t>    Пищит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378">
                <a:tc>
                  <a:txBody>
                    <a:bodyPr/>
                    <a:lstStyle/>
                    <a:p>
                      <a:r>
                        <a:rPr lang="ru-RU" dirty="0" smtClean="0"/>
                        <a:t>    Кусается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4718" y="476647"/>
            <a:ext cx="4839750" cy="8239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4.Заполнение правой части таблицы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75762973"/>
              </p:ext>
            </p:extLst>
          </p:nvPr>
        </p:nvGraphicFramePr>
        <p:xfrm>
          <a:off x="6274718" y="2296436"/>
          <a:ext cx="5187480" cy="2011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93740"/>
                <a:gridCol w="2593740"/>
              </a:tblGrid>
              <a:tr h="709000">
                <a:tc>
                  <a:txBody>
                    <a:bodyPr/>
                    <a:lstStyle/>
                    <a:p>
                      <a:r>
                        <a:rPr lang="ru-RU" dirty="0" smtClean="0"/>
                        <a:t>«Что делает?»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«Кто (что)</a:t>
                      </a:r>
                      <a:r>
                        <a:rPr lang="ru-RU" baseline="0" dirty="0" smtClean="0"/>
                        <a:t> делает такое же действие?»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38923">
                <a:tc>
                  <a:txBody>
                    <a:bodyPr/>
                    <a:lstStyle/>
                    <a:p>
                      <a:r>
                        <a:rPr lang="ru-RU" dirty="0" smtClean="0"/>
                        <a:t>    Летает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Самолёт</a:t>
                      </a:r>
                      <a:endParaRPr lang="ru-RU" dirty="0"/>
                    </a:p>
                  </a:txBody>
                  <a:tcPr/>
                </a:tc>
              </a:tr>
              <a:tr h="338923">
                <a:tc>
                  <a:txBody>
                    <a:bodyPr/>
                    <a:lstStyle/>
                    <a:p>
                      <a:r>
                        <a:rPr lang="ru-RU" dirty="0" smtClean="0"/>
                        <a:t>    Пищит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Мышка</a:t>
                      </a:r>
                      <a:endParaRPr lang="ru-RU" dirty="0"/>
                    </a:p>
                  </a:txBody>
                  <a:tcPr/>
                </a:tc>
              </a:tr>
              <a:tr h="338923">
                <a:tc>
                  <a:txBody>
                    <a:bodyPr/>
                    <a:lstStyle/>
                    <a:p>
                      <a:r>
                        <a:rPr lang="ru-RU" dirty="0" smtClean="0"/>
                        <a:t>    Кусается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Собака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8800" y="1300178"/>
            <a:ext cx="174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КОМАР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422783" y="1361733"/>
            <a:ext cx="1342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КОМАР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084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8040" y="373487"/>
            <a:ext cx="6622448" cy="80211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5.Вставка «слов-связки»-</a:t>
            </a:r>
            <a:r>
              <a:rPr lang="ru-RU" sz="3600" dirty="0" smtClean="0"/>
              <a:t>А</a:t>
            </a:r>
            <a:r>
              <a:rPr lang="en-US" sz="3600" dirty="0" smtClean="0"/>
              <a:t> </a:t>
            </a:r>
            <a:r>
              <a:rPr lang="ru-RU" sz="3600" dirty="0" smtClean="0"/>
              <a:t>НЕ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Составление загадки о комаре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5742" y="1378039"/>
            <a:ext cx="7884576" cy="1735316"/>
          </a:xfrm>
        </p:spPr>
        <p:txBody>
          <a:bodyPr>
            <a:normAutofit fontScale="25000" lnSpcReduction="20000"/>
          </a:bodyPr>
          <a:lstStyle/>
          <a:p>
            <a:r>
              <a:rPr lang="ru-RU" sz="17600" smtClean="0"/>
              <a:t>Загадка.</a:t>
            </a:r>
          </a:p>
          <a:p>
            <a:r>
              <a:rPr lang="ru-RU" sz="12800" smtClean="0">
                <a:solidFill>
                  <a:schemeClr val="tx1"/>
                </a:solidFill>
              </a:rPr>
              <a:t>Кто это?</a:t>
            </a:r>
          </a:p>
          <a:p>
            <a:r>
              <a:rPr lang="ru-RU" sz="12800" smtClean="0">
                <a:solidFill>
                  <a:schemeClr val="tx1"/>
                </a:solidFill>
              </a:rPr>
              <a:t>Летает, а не самолёт?</a:t>
            </a:r>
          </a:p>
          <a:p>
            <a:r>
              <a:rPr lang="ru-RU" sz="12800" smtClean="0">
                <a:solidFill>
                  <a:schemeClr val="tx1"/>
                </a:solidFill>
              </a:rPr>
              <a:t>Пищит, а не мышь?</a:t>
            </a:r>
          </a:p>
          <a:p>
            <a:r>
              <a:rPr lang="ru-RU" sz="12800" smtClean="0">
                <a:solidFill>
                  <a:schemeClr val="tx1"/>
                </a:solidFill>
              </a:rPr>
              <a:t>Кусается, а не собака?</a:t>
            </a:r>
            <a:endParaRPr lang="ru-RU" sz="1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img2.freepng.ru/20180205/dee/kisspng-solomon-in-islam-mawlu0101nu0101-marriage-allah-mosquito-picture-5a792f7c598cc8.13612620151789145236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829" y="2537138"/>
            <a:ext cx="3704285" cy="205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079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0941" y="257578"/>
            <a:ext cx="234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ТРЕНИНГ</a:t>
            </a:r>
            <a:endParaRPr lang="ru-RU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4428" y="1017432"/>
            <a:ext cx="1286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КАК, НО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84458"/>
              </p:ext>
            </p:extLst>
          </p:nvPr>
        </p:nvGraphicFramePr>
        <p:xfrm>
          <a:off x="2579380" y="1592620"/>
          <a:ext cx="6767075" cy="613826"/>
        </p:xfrm>
        <a:graphic>
          <a:graphicData uri="http://schemas.openxmlformats.org/drawingml/2006/table">
            <a:tbl>
              <a:tblPr/>
              <a:tblGrid>
                <a:gridCol w="3348507"/>
                <a:gridCol w="3418568"/>
              </a:tblGrid>
              <a:tr h="6138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«На что похоже?»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«Чем отличается?»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66406" y="2319969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005332"/>
              </p:ext>
            </p:extLst>
          </p:nvPr>
        </p:nvGraphicFramePr>
        <p:xfrm>
          <a:off x="2486527" y="2895157"/>
          <a:ext cx="7340960" cy="822960"/>
        </p:xfrm>
        <a:graphic>
          <a:graphicData uri="http://schemas.openxmlformats.org/drawingml/2006/table">
            <a:tbl>
              <a:tblPr/>
              <a:tblGrid>
                <a:gridCol w="3527907"/>
                <a:gridCol w="3813053"/>
              </a:tblGrid>
              <a:tr h="55379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«Какая?( какой?, какое?)»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«Что такое же?»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1578" y="378566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А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</a:t>
            </a:r>
            <a:endParaRPr lang="ru-RU" sz="24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234487"/>
              </p:ext>
            </p:extLst>
          </p:nvPr>
        </p:nvGraphicFramePr>
        <p:xfrm>
          <a:off x="2455802" y="4312168"/>
          <a:ext cx="7586563" cy="822960"/>
        </p:xfrm>
        <a:graphic>
          <a:graphicData uri="http://schemas.openxmlformats.org/drawingml/2006/table">
            <a:tbl>
              <a:tblPr/>
              <a:tblGrid>
                <a:gridCol w="3593207"/>
                <a:gridCol w="3993356"/>
              </a:tblGrid>
              <a:tr h="8113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«Что делает?»</a:t>
                      </a:r>
                      <a:endParaRPr lang="ru-RU" sz="2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«Кто (что)</a:t>
                      </a:r>
                      <a:r>
                        <a:rPr lang="ru-RU" sz="2400" baseline="0" dirty="0" smtClean="0"/>
                        <a:t> делает такое же действие?»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13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6192" y="685874"/>
            <a:ext cx="1032344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Формы работы с детьми по составлению загадок: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Составление загадок коллективно для одного отгадчика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2860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Один ребёнок отправляется за дверь. Воспитатель с детьми выбирает предмет и обсуждает, как составить загадку. Предмет прячется, приглашается ребёнок и кто – то из детей загадывает загадку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228600" algn="just"/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2"/>
            </a:pP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Составление и загадывание загадок детей друг другу в двух командах или подгруппах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 startAt="2"/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+mj-lt"/>
              <a:buAutoNum type="arabicPeriod" startAt="2"/>
            </a:pPr>
            <a:r>
              <a:rPr lang="ru-RU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Составление загадок дома по опорным таблицам. К этой работе активно подключаются родители.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01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6698" y="1708598"/>
            <a:ext cx="9372600" cy="120041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Спасибо за внимание.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2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8957" y="321971"/>
            <a:ext cx="7409599" cy="105096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Цель мастер класса</a:t>
            </a:r>
            <a:r>
              <a:rPr lang="ru-RU" sz="2400" b="1" dirty="0" smtClean="0"/>
              <a:t>: </a:t>
            </a:r>
            <a:r>
              <a:rPr lang="ru-RU" sz="2400" dirty="0" smtClean="0"/>
              <a:t>предоставить возможность использования методов ТРИЗ по составлению загадок по опорным таблицам.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957" y="1282784"/>
            <a:ext cx="7091361" cy="8382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познакомить с особенностями, методикой, алгоритмом составления загадок детьми, формами работы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-показать на конкретных примерах способы составления загадок в работе по речевому развитию.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Прогнозируемый результат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получение педагогами представления о методике составления загадок по опорным таблицам разными способами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- Активизация внедрения в образовательный процесс воспитателей методов и приёмов стимуляции интеллектуальных, творческих способностей детей.</a:t>
            </a:r>
          </a:p>
        </p:txBody>
      </p:sp>
    </p:spTree>
    <p:extLst>
      <p:ext uri="{BB962C8B-B14F-4D97-AF65-F5344CB8AC3E}">
        <p14:creationId xmlns:p14="http://schemas.microsoft.com/office/powerpoint/2010/main" val="35275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503056" y="360611"/>
            <a:ext cx="3966693" cy="238259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ВИДЫ ЗАГАДОК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stCxn id="3" idx="4"/>
          </p:cNvCxnSpPr>
          <p:nvPr/>
        </p:nvCxnSpPr>
        <p:spPr>
          <a:xfrm flipH="1">
            <a:off x="3116689" y="2743203"/>
            <a:ext cx="2369714" cy="99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4"/>
          </p:cNvCxnSpPr>
          <p:nvPr/>
        </p:nvCxnSpPr>
        <p:spPr>
          <a:xfrm>
            <a:off x="5486403" y="2743203"/>
            <a:ext cx="2601531" cy="875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165539" y="3580330"/>
            <a:ext cx="3116688" cy="167425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НАРОДНЫЕ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6922395" y="3464419"/>
            <a:ext cx="3181082" cy="17386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АВТОРСКИЕ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866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095482" y="437878"/>
            <a:ext cx="3142445" cy="181592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ТИПЫ ЗАГАДОК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96214" y="2691684"/>
            <a:ext cx="2511380" cy="13136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ОПИСАТЕЛЬНЫЕ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653048" y="4378818"/>
            <a:ext cx="2646609" cy="13265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ЗАГАДКИ -ЗВУКОПОДРАЖАНИЯ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65947" y="4378816"/>
            <a:ext cx="2601534" cy="131364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ЗАГАДКИ-РИФМЫ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8667481" y="2575774"/>
            <a:ext cx="2678805" cy="12878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ЗАГАДКИ-ПЕРЕВЁРТЫШИ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2" idx="4"/>
          </p:cNvCxnSpPr>
          <p:nvPr/>
        </p:nvCxnSpPr>
        <p:spPr>
          <a:xfrm flipH="1">
            <a:off x="4443210" y="2253799"/>
            <a:ext cx="1223495" cy="207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4"/>
            <a:endCxn id="5" idx="0"/>
          </p:cNvCxnSpPr>
          <p:nvPr/>
        </p:nvCxnSpPr>
        <p:spPr>
          <a:xfrm>
            <a:off x="5666705" y="2253799"/>
            <a:ext cx="1700009" cy="2125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4"/>
          </p:cNvCxnSpPr>
          <p:nvPr/>
        </p:nvCxnSpPr>
        <p:spPr>
          <a:xfrm>
            <a:off x="5666705" y="2253799"/>
            <a:ext cx="3245475" cy="90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4"/>
            <a:endCxn id="3" idx="6"/>
          </p:cNvCxnSpPr>
          <p:nvPr/>
        </p:nvCxnSpPr>
        <p:spPr>
          <a:xfrm flipH="1">
            <a:off x="2807594" y="2253799"/>
            <a:ext cx="2859111" cy="109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8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8548" y="1051775"/>
            <a:ext cx="7091361" cy="279390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МЕТОДИКА СОСТАВЛЕНИЯ ЗАГАДОК ПО ОПОРНЫМ ТАБЛИЦАМ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8938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9997" y="1625959"/>
            <a:ext cx="6400801" cy="2486025"/>
          </a:xfrm>
        </p:spPr>
        <p:txBody>
          <a:bodyPr>
            <a:normAutofit fontScale="90000"/>
          </a:bodyPr>
          <a:lstStyle/>
          <a:p>
            <a:r>
              <a:rPr lang="ru-RU" dirty="0"/>
              <a:t>1 этап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Предварительная работа: научить детей сравнивать предметы «На что похоже?»</a:t>
            </a:r>
          </a:p>
        </p:txBody>
      </p:sp>
    </p:spTree>
    <p:extLst>
      <p:ext uri="{BB962C8B-B14F-4D97-AF65-F5344CB8AC3E}">
        <p14:creationId xmlns:p14="http://schemas.microsoft.com/office/powerpoint/2010/main" val="7272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0181" y="2884867"/>
            <a:ext cx="9372600" cy="12004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 ЭТАП</a:t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Алгоритм сочинения загадок по опорным таблицам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b="1" dirty="0"/>
              <a:t> </a:t>
            </a:r>
            <a:r>
              <a:rPr lang="ru-RU" b="1" dirty="0" smtClean="0"/>
              <a:t>               1 </a:t>
            </a:r>
            <a:r>
              <a:rPr lang="ru-RU" sz="2700" b="1" dirty="0" smtClean="0"/>
              <a:t>СПОСОБ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1.Составление опорной таблицы вида:</a:t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25634"/>
              </p:ext>
            </p:extLst>
          </p:nvPr>
        </p:nvGraphicFramePr>
        <p:xfrm>
          <a:off x="1687132" y="3361386"/>
          <a:ext cx="8178084" cy="82424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956503"/>
                <a:gridCol w="4221581"/>
              </a:tblGrid>
              <a:tr h="82424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/>
                          </a:solidFill>
                        </a:rPr>
                        <a:t>«На что похоже?»</a:t>
                      </a:r>
                      <a:endParaRPr lang="ru-RU" sz="2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accent6"/>
                          </a:solidFill>
                        </a:rPr>
                        <a:t>«Чем отличается?»</a:t>
                      </a:r>
                      <a:endParaRPr lang="ru-RU" sz="2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4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8089" y="1525216"/>
            <a:ext cx="5886481" cy="859664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 </a:t>
            </a:r>
            <a:r>
              <a:rPr lang="ru-RU" sz="4000" b="1" dirty="0" smtClean="0"/>
              <a:t>2</a:t>
            </a:r>
            <a:r>
              <a:rPr lang="en-US" sz="4000" b="1" dirty="0" smtClean="0"/>
              <a:t>.</a:t>
            </a:r>
            <a:r>
              <a:rPr lang="ru-RU" sz="4000" b="1" dirty="0" smtClean="0"/>
              <a:t>Выбор объекта</a:t>
            </a:r>
            <a:br>
              <a:rPr lang="ru-RU" sz="4000" b="1" dirty="0" smtClean="0"/>
            </a:br>
            <a:r>
              <a:rPr lang="ru-RU" sz="4000" b="1" dirty="0" smtClean="0"/>
              <a:t>   </a:t>
            </a:r>
            <a:br>
              <a:rPr lang="ru-RU" sz="4000" b="1" dirty="0" smtClean="0"/>
            </a:br>
            <a:r>
              <a:rPr lang="ru-RU" sz="4000" b="1" dirty="0" smtClean="0"/>
              <a:t>      Расческа     (</a:t>
            </a:r>
            <a:endParaRPr lang="ru-RU" sz="40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14487"/>
              </p:ext>
            </p:extLst>
          </p:nvPr>
        </p:nvGraphicFramePr>
        <p:xfrm>
          <a:off x="2189407" y="2665928"/>
          <a:ext cx="7407454" cy="1004552"/>
        </p:xfrm>
        <a:graphic>
          <a:graphicData uri="http://schemas.openxmlformats.org/drawingml/2006/table">
            <a:tbl>
              <a:tblPr/>
              <a:tblGrid>
                <a:gridCol w="3703727"/>
                <a:gridCol w="3703727"/>
              </a:tblGrid>
              <a:tr h="1004552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«На что похоже?»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2"/>
                          </a:solidFill>
                        </a:rPr>
                        <a:t>«Чем</a:t>
                      </a:r>
                      <a:r>
                        <a:rPr lang="ru-RU" sz="2800" baseline="0" dirty="0" smtClean="0">
                          <a:solidFill>
                            <a:schemeClr val="tx2"/>
                          </a:solidFill>
                        </a:rPr>
                        <a:t> отличается?»</a:t>
                      </a:r>
                      <a:endParaRPr lang="ru-RU" sz="2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https://xn--80aebeg2aonabeqhmp.xn--p1ai/wa-data/public/shop/products/39/22/62239/images/325546/325546.9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329" y="1444185"/>
            <a:ext cx="1167687" cy="116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9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396" y="666812"/>
            <a:ext cx="5823957" cy="11848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b="1" dirty="0" smtClean="0"/>
              <a:t>3.Заполенение левой части таблицы: «На что похожа?»</a:t>
            </a:r>
            <a:br>
              <a:rPr lang="ru-RU" sz="2400" b="1" dirty="0" smtClean="0"/>
            </a:br>
            <a:r>
              <a:rPr lang="ru-RU" sz="3100" b="1" dirty="0"/>
              <a:t> </a:t>
            </a:r>
            <a:r>
              <a:rPr lang="ru-RU" sz="3100" b="1" dirty="0" smtClean="0"/>
              <a:t>          </a:t>
            </a:r>
            <a:r>
              <a:rPr lang="ru-RU" sz="2700" dirty="0" smtClean="0"/>
              <a:t>Расческа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15409" y="666812"/>
            <a:ext cx="6400801" cy="9144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4.Заполнение правой части таблицы:    «Чем отличается? 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              Расческа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11615"/>
              </p:ext>
            </p:extLst>
          </p:nvPr>
        </p:nvGraphicFramePr>
        <p:xfrm>
          <a:off x="489396" y="2196508"/>
          <a:ext cx="5267460" cy="14697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39738"/>
                <a:gridCol w="2727722"/>
              </a:tblGrid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«На что похожа?»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«Чем отличается?»</a:t>
                      </a:r>
                      <a:endParaRPr lang="ru-RU" dirty="0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Забор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Пила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63124"/>
              </p:ext>
            </p:extLst>
          </p:nvPr>
        </p:nvGraphicFramePr>
        <p:xfrm>
          <a:off x="6215409" y="2196508"/>
          <a:ext cx="5515020" cy="14697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57510"/>
                <a:gridCol w="2757510"/>
              </a:tblGrid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«На что похожа?»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«Чем отличается?»</a:t>
                      </a:r>
                      <a:endParaRPr lang="ru-RU" dirty="0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Забор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Нельзя лазить</a:t>
                      </a:r>
                      <a:endParaRPr lang="ru-RU" dirty="0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Пила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пилит</a:t>
                      </a:r>
                      <a:endParaRPr lang="ru-RU" dirty="0"/>
                    </a:p>
                  </a:txBody>
                  <a:tcPr/>
                </a:tc>
              </a:tr>
              <a:tr h="367425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растёт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2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230</TotalTime>
  <Words>527</Words>
  <Application>Microsoft Office PowerPoint</Application>
  <PresentationFormat>Широкоэкранный</PresentationFormat>
  <Paragraphs>122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Euphemia</vt:lpstr>
      <vt:lpstr>Times New Roman</vt:lpstr>
      <vt:lpstr>Wingdings</vt:lpstr>
      <vt:lpstr>Играющие дети 16 х 9</vt:lpstr>
      <vt:lpstr>    Мастер-класс  «Загадка как средство развития речи дошкольников»</vt:lpstr>
      <vt:lpstr>Цель мастер класса: предоставить возможность использования методов ТРИЗ по составлению загадок по опорным таблицам.</vt:lpstr>
      <vt:lpstr>Презентация PowerPoint</vt:lpstr>
      <vt:lpstr>Презентация PowerPoint</vt:lpstr>
      <vt:lpstr>МЕТОДИКА СОСТАВЛЕНИЯ ЗАГАДОК ПО ОПОРНЫМ ТАБЛИЦАМ</vt:lpstr>
      <vt:lpstr>1 этап. Предварительная работа: научить детей сравнивать предметы «На что похоже?»</vt:lpstr>
      <vt:lpstr>        2 ЭТАП Алгоритм сочинения загадок по опорным таблицам:                 1 СПОСОБ 1.Составление опорной таблицы вида:  </vt:lpstr>
      <vt:lpstr> 2.Выбор объекта           Расческа     (</vt:lpstr>
      <vt:lpstr>3.Заполенение левой части таблицы: «На что похожа?»            Расческа</vt:lpstr>
      <vt:lpstr>          5.Вставка «слов-связки»- КАК, НО. Составление загадки о расчёске            ЗАГАДКА Что это? Как забор, но нельзя лазить. Как пила, но не пилит. Как трава, но не растёт.</vt:lpstr>
      <vt:lpstr>2 СПОСОБ.</vt:lpstr>
      <vt:lpstr>Презентация PowerPoint</vt:lpstr>
      <vt:lpstr>5.Вставка «слов-связки» - А НЕ</vt:lpstr>
      <vt:lpstr>Третий способ 1.Составление опорной таблицы: </vt:lpstr>
      <vt:lpstr>Презентация PowerPoint</vt:lpstr>
      <vt:lpstr>5.Вставка «слов-связки»-А НЕ  Составление загадки о комаре</vt:lpstr>
      <vt:lpstr>Презентация PowerPoint</vt:lpstr>
      <vt:lpstr>Презентация PowerPoint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 как средство развития речи дошкольников</dc:title>
  <dc:creator>Катрин</dc:creator>
  <cp:lastModifiedBy>Катрин</cp:lastModifiedBy>
  <cp:revision>29</cp:revision>
  <dcterms:created xsi:type="dcterms:W3CDTF">2019-11-17T17:29:47Z</dcterms:created>
  <dcterms:modified xsi:type="dcterms:W3CDTF">2019-11-26T20:29:30Z</dcterms:modified>
</cp:coreProperties>
</file>